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4" r:id="rId2"/>
    <p:sldId id="272" r:id="rId3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E56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4" d="100"/>
          <a:sy n="124" d="100"/>
        </p:scale>
        <p:origin x="2058" y="9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ph Norbury" userId="cf5f264d-addf-4606-bed6-e5b7e1339a27" providerId="ADAL" clId="{4BE96D23-77D7-4236-A4FD-F55CB38E3ECF}"/>
    <pc:docChg chg="delSld modSld">
      <pc:chgData name="Joseph Norbury" userId="cf5f264d-addf-4606-bed6-e5b7e1339a27" providerId="ADAL" clId="{4BE96D23-77D7-4236-A4FD-F55CB38E3ECF}" dt="2026-04-27T13:01:47.376" v="130" actId="20577"/>
      <pc:docMkLst>
        <pc:docMk/>
      </pc:docMkLst>
      <pc:sldChg chg="del">
        <pc:chgData name="Joseph Norbury" userId="cf5f264d-addf-4606-bed6-e5b7e1339a27" providerId="ADAL" clId="{4BE96D23-77D7-4236-A4FD-F55CB38E3ECF}" dt="2026-04-27T13:01:22.560" v="100" actId="47"/>
        <pc:sldMkLst>
          <pc:docMk/>
          <pc:sldMk cId="1886015515" sldId="270"/>
        </pc:sldMkLst>
      </pc:sldChg>
      <pc:sldChg chg="modSp mod">
        <pc:chgData name="Joseph Norbury" userId="cf5f264d-addf-4606-bed6-e5b7e1339a27" providerId="ADAL" clId="{4BE96D23-77D7-4236-A4FD-F55CB38E3ECF}" dt="2026-04-27T13:01:47.376" v="130" actId="20577"/>
        <pc:sldMkLst>
          <pc:docMk/>
          <pc:sldMk cId="314414473" sldId="272"/>
        </pc:sldMkLst>
        <pc:spChg chg="mod">
          <ac:chgData name="Joseph Norbury" userId="cf5f264d-addf-4606-bed6-e5b7e1339a27" providerId="ADAL" clId="{4BE96D23-77D7-4236-A4FD-F55CB38E3ECF}" dt="2026-04-27T13:01:04.758" v="60" actId="20577"/>
          <ac:spMkLst>
            <pc:docMk/>
            <pc:sldMk cId="314414473" sldId="272"/>
            <ac:spMk id="3" creationId="{9A700B3F-8373-9237-7D8F-B219FF0D9C09}"/>
          </ac:spMkLst>
        </pc:spChg>
        <pc:graphicFrameChg chg="modGraphic">
          <ac:chgData name="Joseph Norbury" userId="cf5f264d-addf-4606-bed6-e5b7e1339a27" providerId="ADAL" clId="{4BE96D23-77D7-4236-A4FD-F55CB38E3ECF}" dt="2026-04-27T13:01:47.376" v="130" actId="20577"/>
          <ac:graphicFrameMkLst>
            <pc:docMk/>
            <pc:sldMk cId="314414473" sldId="272"/>
            <ac:graphicFrameMk id="4" creationId="{010EC9F6-9D31-4709-9329-4FCEA2AD73E3}"/>
          </ac:graphicFrameMkLst>
        </pc:graphicFrameChg>
      </pc:sldChg>
      <pc:sldChg chg="modSp mod">
        <pc:chgData name="Joseph Norbury" userId="cf5f264d-addf-4606-bed6-e5b7e1339a27" providerId="ADAL" clId="{4BE96D23-77D7-4236-A4FD-F55CB38E3ECF}" dt="2026-04-27T13:00:56.710" v="22" actId="20577"/>
        <pc:sldMkLst>
          <pc:docMk/>
          <pc:sldMk cId="1751063738" sldId="274"/>
        </pc:sldMkLst>
        <pc:spChg chg="mod">
          <ac:chgData name="Joseph Norbury" userId="cf5f264d-addf-4606-bed6-e5b7e1339a27" providerId="ADAL" clId="{4BE96D23-77D7-4236-A4FD-F55CB38E3ECF}" dt="2026-04-27T13:00:56.710" v="22" actId="20577"/>
          <ac:spMkLst>
            <pc:docMk/>
            <pc:sldMk cId="1751063738" sldId="274"/>
            <ac:spMk id="2" creationId="{AB4A0981-3638-4E17-95BB-A5ABFE8249B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D29598-BE1A-4601-A274-3894E0F3A8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8198864" y="6341665"/>
            <a:ext cx="743764" cy="344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8EE1B7E-E0D8-48C9-A28D-CCF9BBB79966}" type="slidenum">
              <a:rPr lang="en-GB" sz="1000" smtClean="0"/>
              <a:t>‹#›</a:t>
            </a:fld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742688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9083" y="604578"/>
            <a:ext cx="6845834" cy="385078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49083" y="4641155"/>
            <a:ext cx="6845834" cy="19671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704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sa/3.0/deed.en_US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hyperlink" Target="http://www.thepsc.co.uk/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psc.co.uk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126AA-A45B-41E4-A233-959A99015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490007-A78D-4AB7-8098-74A259F26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3114498"/>
            <a:ext cx="4089600" cy="3139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07F1C-7AE2-41D9-B626-C9B121381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D34E-1804-4A56-9814-F21504CF5C2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1CE5B96-933F-49F7-A170-A07EE36B12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4" y="2628913"/>
            <a:ext cx="4104000" cy="313932"/>
          </a:xfrm>
        </p:spPr>
        <p:txBody>
          <a:bodyPr/>
          <a:lstStyle>
            <a:lvl1pPr marL="0" indent="0">
              <a:buFontTx/>
              <a:buNone/>
              <a:defRPr/>
            </a:lvl1pPr>
            <a:lvl2pPr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4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51FC0-FFAF-45E9-B892-85071A2BA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200" y="512763"/>
            <a:ext cx="11304888" cy="10895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045217-EF09-4FD3-97FB-EB7815103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D34E-1804-4A56-9814-F21504CF5C2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9140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CD476-D9A0-4F8F-ADA7-7D781F07E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460" y="3744000"/>
            <a:ext cx="4680000" cy="1061829"/>
          </a:xfrm>
        </p:spPr>
        <p:txBody>
          <a:bodyPr lIns="72000" rIns="72000" anchor="b"/>
          <a:lstStyle>
            <a:lvl1pPr algn="l">
              <a:defRPr sz="3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32C614-045B-4172-9C4A-72E086453A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460" y="4971385"/>
            <a:ext cx="4680000" cy="341632"/>
          </a:xfrm>
        </p:spPr>
        <p:txBody>
          <a:bodyPr lIns="72000" rIns="7200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6D0E7-8DC6-44A4-9BF0-E093DA226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D34E-1804-4A56-9814-F21504CF5C20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D6887E3A-CA1B-4483-B234-B8C7A29294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" y="1735762"/>
            <a:ext cx="3564000" cy="1491392"/>
          </a:xfrm>
          <a:prstGeom prst="rect">
            <a:avLst/>
          </a:prstGeom>
        </p:spPr>
      </p:pic>
      <p:sp>
        <p:nvSpPr>
          <p:cNvPr id="12" name="Freeform 15">
            <a:extLst>
              <a:ext uri="{FF2B5EF4-FFF2-40B4-BE49-F238E27FC236}">
                <a16:creationId xmlns:a16="http://schemas.microsoft.com/office/drawing/2014/main" id="{CA4DD7F4-DADA-4AFA-B376-855D5688F9AA}"/>
              </a:ext>
            </a:extLst>
          </p:cNvPr>
          <p:cNvSpPr/>
          <p:nvPr userDrawn="1"/>
        </p:nvSpPr>
        <p:spPr>
          <a:xfrm rot="2732648">
            <a:off x="5449123" y="5336502"/>
            <a:ext cx="9382783" cy="212626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id="{F835AC1D-341E-4045-8477-9D454E6C6E98}"/>
              </a:ext>
            </a:extLst>
          </p:cNvPr>
          <p:cNvSpPr/>
          <p:nvPr userDrawn="1"/>
        </p:nvSpPr>
        <p:spPr>
          <a:xfrm rot="18922003">
            <a:off x="6959947" y="2623069"/>
            <a:ext cx="2967320" cy="67205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CC8E3DE4-EB20-4558-AEAD-158932BED5FB}"/>
              </a:ext>
            </a:extLst>
          </p:cNvPr>
          <p:cNvSpPr/>
          <p:nvPr userDrawn="1"/>
        </p:nvSpPr>
        <p:spPr>
          <a:xfrm rot="20876818">
            <a:off x="8599486" y="804861"/>
            <a:ext cx="5957887" cy="13493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27A133-EC6E-485A-A201-636371DDC308}"/>
              </a:ext>
            </a:extLst>
          </p:cNvPr>
          <p:cNvSpPr txBox="1"/>
          <p:nvPr userDrawn="1"/>
        </p:nvSpPr>
        <p:spPr>
          <a:xfrm>
            <a:off x="538610" y="5619518"/>
            <a:ext cx="600041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Attribution-ShareAlike 3.0 Unported License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- </a:t>
            </a:r>
            <a:br>
              <a:rPr lang="en-GB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use and share this file, but please attribute it to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thepsc.co.uk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endParaRPr lang="en-GB" sz="1200" b="1" baseline="0" dirty="0">
              <a:solidFill>
                <a:schemeClr val="tx1"/>
              </a:solidFill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08DAD2BF-6B15-4421-BAEE-5112D73A0B2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10" y="6032021"/>
            <a:ext cx="633186" cy="22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305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 - Yellow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5">
            <a:extLst>
              <a:ext uri="{FF2B5EF4-FFF2-40B4-BE49-F238E27FC236}">
                <a16:creationId xmlns:a16="http://schemas.microsoft.com/office/drawing/2014/main" id="{C5C0BDBF-6169-4374-B3C0-2CA3E818D015}"/>
              </a:ext>
            </a:extLst>
          </p:cNvPr>
          <p:cNvSpPr/>
          <p:nvPr userDrawn="1"/>
        </p:nvSpPr>
        <p:spPr>
          <a:xfrm rot="18900000">
            <a:off x="1041241" y="-1781834"/>
            <a:ext cx="18759424" cy="4248737"/>
          </a:xfrm>
          <a:custGeom>
            <a:avLst/>
            <a:gdLst>
              <a:gd name="connsiteX0" fmla="*/ 671512 w 5957887"/>
              <a:gd name="connsiteY0" fmla="*/ 0 h 1349375"/>
              <a:gd name="connsiteX1" fmla="*/ 671513 w 5957887"/>
              <a:gd name="connsiteY1" fmla="*/ 0 h 1349375"/>
              <a:gd name="connsiteX2" fmla="*/ 5957887 w 5957887"/>
              <a:gd name="connsiteY2" fmla="*/ 0 h 1349375"/>
              <a:gd name="connsiteX3" fmla="*/ 5957887 w 5957887"/>
              <a:gd name="connsiteY3" fmla="*/ 1349375 h 1349375"/>
              <a:gd name="connsiteX4" fmla="*/ 671512 w 5957887"/>
              <a:gd name="connsiteY4" fmla="*/ 1349375 h 1349375"/>
              <a:gd name="connsiteX5" fmla="*/ 671512 w 5957887"/>
              <a:gd name="connsiteY5" fmla="*/ 1343026 h 1349375"/>
              <a:gd name="connsiteX6" fmla="*/ 536180 w 5957887"/>
              <a:gd name="connsiteY6" fmla="*/ 1329383 h 1349375"/>
              <a:gd name="connsiteX7" fmla="*/ 0 w 5957887"/>
              <a:gd name="connsiteY7" fmla="*/ 671513 h 1349375"/>
              <a:gd name="connsiteX8" fmla="*/ 536180 w 5957887"/>
              <a:gd name="connsiteY8" fmla="*/ 13643 h 1349375"/>
              <a:gd name="connsiteX9" fmla="*/ 671512 w 5957887"/>
              <a:gd name="connsiteY9" fmla="*/ 0 h 1349375"/>
              <a:gd name="connsiteX0" fmla="*/ 671512 w 5957887"/>
              <a:gd name="connsiteY0" fmla="*/ 0 h 1349375"/>
              <a:gd name="connsiteX1" fmla="*/ 671513 w 5957887"/>
              <a:gd name="connsiteY1" fmla="*/ 0 h 1349375"/>
              <a:gd name="connsiteX2" fmla="*/ 5957887 w 5957887"/>
              <a:gd name="connsiteY2" fmla="*/ 0 h 1349375"/>
              <a:gd name="connsiteX3" fmla="*/ 5957887 w 5957887"/>
              <a:gd name="connsiteY3" fmla="*/ 1349375 h 1349375"/>
              <a:gd name="connsiteX4" fmla="*/ 671512 w 5957887"/>
              <a:gd name="connsiteY4" fmla="*/ 1349375 h 1349375"/>
              <a:gd name="connsiteX5" fmla="*/ 617862 w 5957887"/>
              <a:gd name="connsiteY5" fmla="*/ 1341176 h 1349375"/>
              <a:gd name="connsiteX6" fmla="*/ 536180 w 5957887"/>
              <a:gd name="connsiteY6" fmla="*/ 1329383 h 1349375"/>
              <a:gd name="connsiteX7" fmla="*/ 0 w 5957887"/>
              <a:gd name="connsiteY7" fmla="*/ 671513 h 1349375"/>
              <a:gd name="connsiteX8" fmla="*/ 536180 w 5957887"/>
              <a:gd name="connsiteY8" fmla="*/ 13643 h 1349375"/>
              <a:gd name="connsiteX9" fmla="*/ 671512 w 5957887"/>
              <a:gd name="connsiteY9" fmla="*/ 0 h 1349375"/>
              <a:gd name="connsiteX0" fmla="*/ 671512 w 5957887"/>
              <a:gd name="connsiteY0" fmla="*/ 0 h 1349375"/>
              <a:gd name="connsiteX1" fmla="*/ 671513 w 5957887"/>
              <a:gd name="connsiteY1" fmla="*/ 0 h 1349375"/>
              <a:gd name="connsiteX2" fmla="*/ 5957887 w 5957887"/>
              <a:gd name="connsiteY2" fmla="*/ 0 h 1349375"/>
              <a:gd name="connsiteX3" fmla="*/ 5957887 w 5957887"/>
              <a:gd name="connsiteY3" fmla="*/ 1349375 h 1349375"/>
              <a:gd name="connsiteX4" fmla="*/ 732562 w 5957887"/>
              <a:gd name="connsiteY4" fmla="*/ 1343825 h 1349375"/>
              <a:gd name="connsiteX5" fmla="*/ 617862 w 5957887"/>
              <a:gd name="connsiteY5" fmla="*/ 1341176 h 1349375"/>
              <a:gd name="connsiteX6" fmla="*/ 536180 w 5957887"/>
              <a:gd name="connsiteY6" fmla="*/ 1329383 h 1349375"/>
              <a:gd name="connsiteX7" fmla="*/ 0 w 5957887"/>
              <a:gd name="connsiteY7" fmla="*/ 671513 h 1349375"/>
              <a:gd name="connsiteX8" fmla="*/ 536180 w 5957887"/>
              <a:gd name="connsiteY8" fmla="*/ 13643 h 1349375"/>
              <a:gd name="connsiteX9" fmla="*/ 671512 w 5957887"/>
              <a:gd name="connsiteY9" fmla="*/ 0 h 13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57887" h="1349375">
                <a:moveTo>
                  <a:pt x="671512" y="0"/>
                </a:moveTo>
                <a:lnTo>
                  <a:pt x="671513" y="0"/>
                </a:lnTo>
                <a:lnTo>
                  <a:pt x="5957887" y="0"/>
                </a:lnTo>
                <a:lnTo>
                  <a:pt x="5957887" y="1349375"/>
                </a:lnTo>
                <a:lnTo>
                  <a:pt x="732562" y="1343825"/>
                </a:lnTo>
                <a:lnTo>
                  <a:pt x="617862" y="1341176"/>
                </a:lnTo>
                <a:cubicBezTo>
                  <a:pt x="572751" y="1336628"/>
                  <a:pt x="581291" y="1333931"/>
                  <a:pt x="536180" y="1329383"/>
                </a:cubicBezTo>
                <a:cubicBezTo>
                  <a:pt x="230183" y="1266767"/>
                  <a:pt x="0" y="996021"/>
                  <a:pt x="0" y="671513"/>
                </a:cubicBezTo>
                <a:cubicBezTo>
                  <a:pt x="0" y="347005"/>
                  <a:pt x="230183" y="76259"/>
                  <a:pt x="536180" y="13643"/>
                </a:cubicBezTo>
                <a:lnTo>
                  <a:pt x="67151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CD4B6C19-6617-48FB-BBEF-1E2502E169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133" y="3919326"/>
            <a:ext cx="2322000" cy="97166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5A01FB9-B326-43C2-9206-9BE19D6AC977}"/>
              </a:ext>
            </a:extLst>
          </p:cNvPr>
          <p:cNvSpPr txBox="1"/>
          <p:nvPr userDrawn="1"/>
        </p:nvSpPr>
        <p:spPr>
          <a:xfrm>
            <a:off x="80287" y="6265751"/>
            <a:ext cx="20986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i="0" dirty="0">
                <a:solidFill>
                  <a:schemeClr val="bg2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thepsc.co.uk</a:t>
            </a:r>
            <a:r>
              <a:rPr lang="en-US" sz="1600" b="0" i="0" dirty="0">
                <a:solidFill>
                  <a:schemeClr val="bg2"/>
                </a:solidFill>
                <a:latin typeface="+mn-lt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692572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hepsc.co.uk/" TargetMode="External"/><Relationship Id="rId3" Type="http://schemas.openxmlformats.org/officeDocument/2006/relationships/slideLayout" Target="../slideLayouts/slideLayout3.xml"/><Relationship Id="rId7" Type="http://schemas.openxmlformats.org/officeDocument/2006/relationships/hyperlink" Target="http://creativecommons.org/licenses/by-sa/3.0/deed.en_US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A3D7DBD-12CA-4395-96BA-525435FE254E}"/>
              </a:ext>
            </a:extLst>
          </p:cNvPr>
          <p:cNvSpPr/>
          <p:nvPr userDrawn="1"/>
        </p:nvSpPr>
        <p:spPr>
          <a:xfrm>
            <a:off x="0" y="6021388"/>
            <a:ext cx="12192000" cy="836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EEF08C-5B28-414E-BF50-F31541013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200" y="512763"/>
            <a:ext cx="5220000" cy="108952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5969D0-4C6C-416D-9ECA-28F07B6A91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2457260"/>
            <a:ext cx="4089600" cy="3139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77556D-57B4-4229-B29B-9E78DC09C7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19290" y="6307278"/>
            <a:ext cx="540000" cy="2462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41FD34E-1804-4A56-9814-F21504CF5C2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60816EA3-F5D6-4018-8E54-EC586FC46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933" y="6322762"/>
            <a:ext cx="1098000" cy="23115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96CCA77-8D1F-4659-9760-CEBDA6F47F1C}"/>
              </a:ext>
            </a:extLst>
          </p:cNvPr>
          <p:cNvSpPr txBox="1"/>
          <p:nvPr userDrawn="1"/>
        </p:nvSpPr>
        <p:spPr>
          <a:xfrm>
            <a:off x="2913212" y="6315229"/>
            <a:ext cx="415607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en-GB" sz="8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GB" sz="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/>
              </a:rPr>
              <a:t>Creative Commons Attribution-ShareAlike 3.0 Unported License</a:t>
            </a:r>
            <a:r>
              <a:rPr lang="en-GB" sz="8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- </a:t>
            </a:r>
            <a:br>
              <a:rPr lang="en-GB" sz="8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8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use and share this file, but please attribute it to </a:t>
            </a:r>
            <a:r>
              <a:rPr lang="en-GB" sz="8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/>
              </a:rPr>
              <a:t>thepsc.co.uk</a:t>
            </a:r>
            <a:r>
              <a:rPr lang="en-GB" sz="8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endParaRPr lang="en-GB" sz="800" b="1" baseline="0" dirty="0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259CFF72-3967-4509-85AC-EB6E8F13883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6324094"/>
            <a:ext cx="633186" cy="22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360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  <p:sldLayoutId id="2147483649" r:id="rId3"/>
    <p:sldLayoutId id="2147483660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ts val="100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279" userDrawn="1">
          <p15:clr>
            <a:srgbClr val="F26B43"/>
          </p15:clr>
        </p15:guide>
        <p15:guide id="5" pos="7355" userDrawn="1">
          <p15:clr>
            <a:srgbClr val="F26B43"/>
          </p15:clr>
        </p15:guide>
        <p15:guide id="6" pos="7401" userDrawn="1">
          <p15:clr>
            <a:srgbClr val="F26B43"/>
          </p15:clr>
        </p15:guide>
        <p15:guide id="7" pos="1300" userDrawn="1">
          <p15:clr>
            <a:srgbClr val="F26B43"/>
          </p15:clr>
        </p15:guide>
        <p15:guide id="8" pos="3522" userDrawn="1">
          <p15:clr>
            <a:srgbClr val="F26B43"/>
          </p15:clr>
        </p15:guide>
        <p15:guide id="9" pos="3568" userDrawn="1">
          <p15:clr>
            <a:srgbClr val="F26B43"/>
          </p15:clr>
        </p15:guide>
        <p15:guide id="10" pos="4112" userDrawn="1">
          <p15:clr>
            <a:srgbClr val="F26B43"/>
          </p15:clr>
        </p15:guide>
        <p15:guide id="11" pos="4158" userDrawn="1">
          <p15:clr>
            <a:srgbClr val="F26B43"/>
          </p15:clr>
        </p15:guide>
        <p15:guide id="12" orient="horz" pos="1888" userDrawn="1">
          <p15:clr>
            <a:srgbClr val="F26B43"/>
          </p15:clr>
        </p15:guide>
        <p15:guide id="13" orient="horz" pos="2251" userDrawn="1">
          <p15:clr>
            <a:srgbClr val="F26B43"/>
          </p15:clr>
        </p15:guide>
        <p15:guide id="14" orient="horz" pos="2432" userDrawn="1">
          <p15:clr>
            <a:srgbClr val="F26B43"/>
          </p15:clr>
        </p15:guide>
        <p15:guide id="15" orient="horz" pos="379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A0981-3638-4E17-95BB-A5ABFE8249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459" y="3259252"/>
            <a:ext cx="5142715" cy="1546577"/>
          </a:xfrm>
        </p:spPr>
        <p:txBody>
          <a:bodyPr/>
          <a:lstStyle/>
          <a:p>
            <a:r>
              <a:rPr lang="en-GB" dirty="0"/>
              <a:t>Feasibility Assessment Matrix – Guidance and Template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3484E-8F83-492F-BD16-99B786361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D34E-1804-4A56-9814-F21504CF5C20}" type="slidenum">
              <a:rPr lang="en-GB" smtClean="0"/>
              <a:t>1</a:t>
            </a:fld>
            <a:endParaRPr lang="en-GB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4860CC4C-F9E7-473B-86F6-7864BA5F8C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Capability </a:t>
            </a:r>
            <a:r>
              <a:rPr lang="en-US" dirty="0"/>
              <a:t>Building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1063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79A7AC-DD6E-4F1F-84F1-F8DE98F6B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D34E-1804-4A56-9814-F21504CF5C20}" type="slidenum">
              <a:rPr lang="en-GB" smtClean="0"/>
              <a:pPr/>
              <a:t>2</a:t>
            </a:fld>
            <a:endParaRPr lang="en-GB" dirty="0"/>
          </a:p>
        </p:txBody>
      </p:sp>
      <p:graphicFrame>
        <p:nvGraphicFramePr>
          <p:cNvPr id="4" name="Table 29">
            <a:extLst>
              <a:ext uri="{FF2B5EF4-FFF2-40B4-BE49-F238E27FC236}">
                <a16:creationId xmlns:a16="http://schemas.microsoft.com/office/drawing/2014/main" id="{010EC9F6-9D31-4709-9329-4FCEA2AD7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150231"/>
              </p:ext>
            </p:extLst>
          </p:nvPr>
        </p:nvGraphicFramePr>
        <p:xfrm>
          <a:off x="2066924" y="1374630"/>
          <a:ext cx="7355376" cy="47362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4146545563"/>
                    </a:ext>
                  </a:extLst>
                </a:gridCol>
                <a:gridCol w="819772">
                  <a:extLst>
                    <a:ext uri="{9D8B030D-6E8A-4147-A177-3AD203B41FA5}">
                      <a16:colId xmlns:a16="http://schemas.microsoft.com/office/drawing/2014/main" val="24718797"/>
                    </a:ext>
                  </a:extLst>
                </a:gridCol>
                <a:gridCol w="3039202">
                  <a:extLst>
                    <a:ext uri="{9D8B030D-6E8A-4147-A177-3AD203B41FA5}">
                      <a16:colId xmlns:a16="http://schemas.microsoft.com/office/drawing/2014/main" val="4256224478"/>
                    </a:ext>
                  </a:extLst>
                </a:gridCol>
                <a:gridCol w="3039202">
                  <a:extLst>
                    <a:ext uri="{9D8B030D-6E8A-4147-A177-3AD203B41FA5}">
                      <a16:colId xmlns:a16="http://schemas.microsoft.com/office/drawing/2014/main" val="2713211168"/>
                    </a:ext>
                  </a:extLst>
                </a:gridCol>
              </a:tblGrid>
              <a:tr h="1981072">
                <a:tc rowSpan="2"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Anticipated ease for group A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High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993921"/>
                  </a:ext>
                </a:extLst>
              </a:tr>
              <a:tr h="1981072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Low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2503998"/>
                  </a:ext>
                </a:extLst>
              </a:tr>
              <a:tr h="38707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Low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High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87876739"/>
                  </a:ext>
                </a:extLst>
              </a:tr>
              <a:tr h="38707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Anticipated ease for group 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341740"/>
                  </a:ext>
                </a:extLst>
              </a:tr>
            </a:tbl>
          </a:graphicData>
        </a:graphic>
      </p:graphicFrame>
      <p:sp>
        <p:nvSpPr>
          <p:cNvPr id="3" name="Title 6">
            <a:extLst>
              <a:ext uri="{FF2B5EF4-FFF2-40B4-BE49-F238E27FC236}">
                <a16:creationId xmlns:a16="http://schemas.microsoft.com/office/drawing/2014/main" id="{9A700B3F-8373-9237-7D8F-B219FF0D9C09}"/>
              </a:ext>
            </a:extLst>
          </p:cNvPr>
          <p:cNvSpPr txBox="1">
            <a:spLocks/>
          </p:cNvSpPr>
          <p:nvPr/>
        </p:nvSpPr>
        <p:spPr>
          <a:xfrm>
            <a:off x="529545" y="528306"/>
            <a:ext cx="6437312" cy="4801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1000"/>
              </a:spcBef>
              <a:buNone/>
              <a:defRPr sz="3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/>
              <a:t>Feasibility Assessment Matrix</a:t>
            </a:r>
            <a:endParaRPr lang="en-GB" sz="2800" b="1" dirty="0"/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4C79F86D-DD8C-20B8-BECB-7703D5DBAC20}"/>
              </a:ext>
            </a:extLst>
          </p:cNvPr>
          <p:cNvSpPr txBox="1">
            <a:spLocks/>
          </p:cNvSpPr>
          <p:nvPr/>
        </p:nvSpPr>
        <p:spPr>
          <a:xfrm>
            <a:off x="529545" y="988424"/>
            <a:ext cx="5652443" cy="3429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1000"/>
              </a:spcBef>
              <a:buNone/>
              <a:defRPr sz="3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</a:rPr>
              <a:t>Template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6A09CDD-8D20-8E28-109A-8FB68490DFBD}"/>
              </a:ext>
            </a:extLst>
          </p:cNvPr>
          <p:cNvSpPr/>
          <p:nvPr/>
        </p:nvSpPr>
        <p:spPr>
          <a:xfrm>
            <a:off x="3838575" y="1841243"/>
            <a:ext cx="144000" cy="144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9312CC-31EA-ED36-5E06-60A9F948565D}"/>
              </a:ext>
            </a:extLst>
          </p:cNvPr>
          <p:cNvSpPr txBox="1"/>
          <p:nvPr/>
        </p:nvSpPr>
        <p:spPr>
          <a:xfrm>
            <a:off x="4098214" y="1760836"/>
            <a:ext cx="1559636" cy="3429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pPr algn="l"/>
            <a:r>
              <a:rPr lang="en-US" sz="1400" dirty="0">
                <a:solidFill>
                  <a:schemeClr val="tx2"/>
                </a:solidFill>
              </a:rPr>
              <a:t>Possible action 1</a:t>
            </a:r>
            <a:endParaRPr lang="en-GB" sz="1600" dirty="0">
              <a:solidFill>
                <a:schemeClr val="tx2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F1FCD11-AE12-842E-CFE1-007B47DD5EF6}"/>
              </a:ext>
            </a:extLst>
          </p:cNvPr>
          <p:cNvSpPr/>
          <p:nvPr/>
        </p:nvSpPr>
        <p:spPr>
          <a:xfrm>
            <a:off x="4374702" y="3651723"/>
            <a:ext cx="144000" cy="144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6A8FD9-1345-6079-BBD8-CC48A4612AFB}"/>
              </a:ext>
            </a:extLst>
          </p:cNvPr>
          <p:cNvSpPr txBox="1"/>
          <p:nvPr/>
        </p:nvSpPr>
        <p:spPr>
          <a:xfrm>
            <a:off x="4634341" y="3571316"/>
            <a:ext cx="1559636" cy="3429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pPr algn="l"/>
            <a:r>
              <a:rPr lang="en-US" sz="1400" dirty="0">
                <a:solidFill>
                  <a:schemeClr val="tx2"/>
                </a:solidFill>
              </a:rPr>
              <a:t>Possible action 2</a:t>
            </a:r>
            <a:endParaRPr lang="en-GB" sz="1600" dirty="0">
              <a:solidFill>
                <a:schemeClr val="tx2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7D71529-9EA8-99E9-9B55-2AE6101BA267}"/>
              </a:ext>
            </a:extLst>
          </p:cNvPr>
          <p:cNvSpPr/>
          <p:nvPr/>
        </p:nvSpPr>
        <p:spPr>
          <a:xfrm>
            <a:off x="6622602" y="4766148"/>
            <a:ext cx="144000" cy="144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EC104C5-0579-D339-9067-394C00FF62C7}"/>
              </a:ext>
            </a:extLst>
          </p:cNvPr>
          <p:cNvSpPr txBox="1"/>
          <p:nvPr/>
        </p:nvSpPr>
        <p:spPr>
          <a:xfrm>
            <a:off x="6882241" y="4685741"/>
            <a:ext cx="1559636" cy="3429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pPr algn="l"/>
            <a:r>
              <a:rPr lang="en-US" sz="1400" dirty="0">
                <a:solidFill>
                  <a:schemeClr val="tx2"/>
                </a:solidFill>
              </a:rPr>
              <a:t>Possible action 3</a:t>
            </a:r>
            <a:endParaRPr lang="en-GB" sz="1600" dirty="0">
              <a:solidFill>
                <a:schemeClr val="tx2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9777326-10D1-34DD-0B3C-1018DDE6FB32}"/>
              </a:ext>
            </a:extLst>
          </p:cNvPr>
          <p:cNvSpPr/>
          <p:nvPr/>
        </p:nvSpPr>
        <p:spPr>
          <a:xfrm>
            <a:off x="7327452" y="2384898"/>
            <a:ext cx="144000" cy="144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20DA092-D9D7-873D-E050-CB3F9F7CC7E4}"/>
              </a:ext>
            </a:extLst>
          </p:cNvPr>
          <p:cNvSpPr txBox="1"/>
          <p:nvPr/>
        </p:nvSpPr>
        <p:spPr>
          <a:xfrm>
            <a:off x="7587091" y="2304491"/>
            <a:ext cx="1559636" cy="3429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pPr algn="l"/>
            <a:r>
              <a:rPr lang="en-US" sz="1400" dirty="0">
                <a:solidFill>
                  <a:schemeClr val="tx2"/>
                </a:solidFill>
              </a:rPr>
              <a:t>Possible action 4</a:t>
            </a:r>
            <a:endParaRPr lang="en-GB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14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he PSC v1">
      <a:dk1>
        <a:srgbClr val="3D454B"/>
      </a:dk1>
      <a:lt1>
        <a:srgbClr val="FFFFFF"/>
      </a:lt1>
      <a:dk2>
        <a:srgbClr val="1B1E56"/>
      </a:dk2>
      <a:lt2>
        <a:srgbClr val="FDDE7A"/>
      </a:lt2>
      <a:accent1>
        <a:srgbClr val="1B1E56"/>
      </a:accent1>
      <a:accent2>
        <a:srgbClr val="FDDE7A"/>
      </a:accent2>
      <a:accent3>
        <a:srgbClr val="065252"/>
      </a:accent3>
      <a:accent4>
        <a:srgbClr val="4C2C49"/>
      </a:accent4>
      <a:accent5>
        <a:srgbClr val="F65244"/>
      </a:accent5>
      <a:accent6>
        <a:srgbClr val="CCCDC1"/>
      </a:accent6>
      <a:hlink>
        <a:srgbClr val="484FC6"/>
      </a:hlink>
      <a:folHlink>
        <a:srgbClr val="1B1E56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lIns="36000" tIns="36000" rIns="36000" bIns="36000" rtlCol="0" anchor="ctr"/>
      <a:lstStyle>
        <a:defPPr algn="ctr"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36000" tIns="36000" rIns="36000" bIns="36000" rtlCol="0">
        <a:noAutofit/>
      </a:bodyPr>
      <a:lstStyle>
        <a:defPPr algn="l"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 PSC Story Master Template v1a (with guidance)" id="{74C4BDF2-2EDB-4571-9DD9-D3130DBF6683}" vid="{0121F342-1E47-494A-B32A-549288EB80F7}"/>
    </a:ext>
  </a:extLst>
</a:theme>
</file>

<file path=ppt/theme/theme2.xml><?xml version="1.0" encoding="utf-8"?>
<a:theme xmlns:a="http://schemas.openxmlformats.org/drawingml/2006/main" name="Office Theme">
  <a:themeElements>
    <a:clrScheme name="The PSC v1">
      <a:dk1>
        <a:srgbClr val="3D454B"/>
      </a:dk1>
      <a:lt1>
        <a:srgbClr val="FFFFFF"/>
      </a:lt1>
      <a:dk2>
        <a:srgbClr val="1B1E56"/>
      </a:dk2>
      <a:lt2>
        <a:srgbClr val="FDDE7A"/>
      </a:lt2>
      <a:accent1>
        <a:srgbClr val="1B1E56"/>
      </a:accent1>
      <a:accent2>
        <a:srgbClr val="FDDE7A"/>
      </a:accent2>
      <a:accent3>
        <a:srgbClr val="065252"/>
      </a:accent3>
      <a:accent4>
        <a:srgbClr val="4C2C49"/>
      </a:accent4>
      <a:accent5>
        <a:srgbClr val="F65244"/>
      </a:accent5>
      <a:accent6>
        <a:srgbClr val="CCCDC1"/>
      </a:accent6>
      <a:hlink>
        <a:srgbClr val="484FC6"/>
      </a:hlink>
      <a:folHlink>
        <a:srgbClr val="1B1E56"/>
      </a:folHlink>
    </a:clrScheme>
    <a:fontScheme name="The PSC v1">
      <a:majorFont>
        <a:latin typeface="GT Sectra Display Bold"/>
        <a:ea typeface=""/>
        <a:cs typeface=""/>
      </a:majorFont>
      <a:minorFont>
        <a:latin typeface="Gilroy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The PSC v1">
      <a:dk1>
        <a:srgbClr val="3D454B"/>
      </a:dk1>
      <a:lt1>
        <a:srgbClr val="FFFFFF"/>
      </a:lt1>
      <a:dk2>
        <a:srgbClr val="1B1E56"/>
      </a:dk2>
      <a:lt2>
        <a:srgbClr val="FDDE7A"/>
      </a:lt2>
      <a:accent1>
        <a:srgbClr val="1B1E56"/>
      </a:accent1>
      <a:accent2>
        <a:srgbClr val="FDDE7A"/>
      </a:accent2>
      <a:accent3>
        <a:srgbClr val="065252"/>
      </a:accent3>
      <a:accent4>
        <a:srgbClr val="4C2C49"/>
      </a:accent4>
      <a:accent5>
        <a:srgbClr val="F65244"/>
      </a:accent5>
      <a:accent6>
        <a:srgbClr val="CCCDC1"/>
      </a:accent6>
      <a:hlink>
        <a:srgbClr val="484FC6"/>
      </a:hlink>
      <a:folHlink>
        <a:srgbClr val="1B1E56"/>
      </a:folHlink>
    </a:clrScheme>
    <a:fontScheme name="The PSC v1">
      <a:majorFont>
        <a:latin typeface="GT Sectra Display Bold"/>
        <a:ea typeface=""/>
        <a:cs typeface=""/>
      </a:majorFont>
      <a:minorFont>
        <a:latin typeface="Gilroy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 PSC Story Master Template v1a (with guidance)</Template>
  <TotalTime>0</TotalTime>
  <Words>41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Century Gothic</vt:lpstr>
      <vt:lpstr>Gilroy Medium</vt:lpstr>
      <vt:lpstr>Office Theme</vt:lpstr>
      <vt:lpstr>Feasibility Assessment Matrix – Guidance and Template</vt:lpstr>
      <vt:lpstr>PowerPoint Presentation</vt:lpstr>
    </vt:vector>
  </TitlesOfParts>
  <Company>The PSC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 Definition Sheet (PDS) Template</dc:title>
  <dc:creator>The PSC</dc:creator>
  <cp:lastModifiedBy>Joseph Norbury</cp:lastModifiedBy>
  <cp:revision>17</cp:revision>
  <dcterms:created xsi:type="dcterms:W3CDTF">2020-07-06T10:22:31Z</dcterms:created>
  <dcterms:modified xsi:type="dcterms:W3CDTF">2026-04-27T13:01:49Z</dcterms:modified>
</cp:coreProperties>
</file>